
<file path=[Content_Types].xml><?xml version="1.0" encoding="utf-8"?>
<Types xmlns="http://schemas.openxmlformats.org/package/2006/content-types">
  <Default Extension="png" ContentType="image/png"/>
  <Default Extension="tmp"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sldIdLst>
    <p:sldId id="256" r:id="rId5"/>
    <p:sldId id="257" r:id="rId6"/>
    <p:sldId id="258" r:id="rId7"/>
    <p:sldId id="265" r:id="rId8"/>
    <p:sldId id="266" r:id="rId9"/>
    <p:sldId id="259" r:id="rId10"/>
    <p:sldId id="264" r:id="rId11"/>
    <p:sldId id="262" r:id="rId12"/>
    <p:sldId id="263" r:id="rId13"/>
    <p:sldId id="260" r:id="rId14"/>
    <p:sldId id="261"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56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smtClean="0"/>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10/22/2020</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10/22/2020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10/22/2020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10/22/2020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10/22/2020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10/22/2020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smtClean="0"/>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10/22/2020</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10/22/2020</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www.csustan.edu/nursing/online-rn-bsn/sequential-enrollment" TargetMode="External"/><Relationship Id="rId5" Type="http://schemas.openxmlformats.org/officeDocument/2006/relationships/hyperlink" Target="mailto:sroper2@csustan.edu" TargetMode="External"/><Relationship Id="rId4" Type="http://schemas.openxmlformats.org/officeDocument/2006/relationships/hyperlink" Target="mailto:dramirez15@csustan.edu"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3.tmp"/></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5.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97891" y="802298"/>
            <a:ext cx="9456961" cy="2541431"/>
          </a:xfrm>
        </p:spPr>
        <p:txBody>
          <a:bodyPr>
            <a:normAutofit fontScale="90000"/>
          </a:bodyPr>
          <a:lstStyle/>
          <a:p>
            <a:r>
              <a:rPr lang="en-US" dirty="0" smtClean="0"/>
              <a:t>Sequential Enrollment Pathway (SEP)</a:t>
            </a:r>
            <a:endParaRPr lang="en-US" dirty="0"/>
          </a:p>
        </p:txBody>
      </p:sp>
      <p:sp>
        <p:nvSpPr>
          <p:cNvPr id="3" name="Subtitle 2"/>
          <p:cNvSpPr>
            <a:spLocks noGrp="1"/>
          </p:cNvSpPr>
          <p:nvPr>
            <p:ph type="subTitle" idx="1"/>
          </p:nvPr>
        </p:nvSpPr>
        <p:spPr>
          <a:xfrm>
            <a:off x="2417780" y="3531204"/>
            <a:ext cx="8637072" cy="1687341"/>
          </a:xfrm>
        </p:spPr>
        <p:txBody>
          <a:bodyPr/>
          <a:lstStyle/>
          <a:p>
            <a:r>
              <a:rPr lang="en-US" dirty="0" smtClean="0"/>
              <a:t>Merced College  ADN to Stanislaus State</a:t>
            </a:r>
          </a:p>
          <a:p>
            <a:r>
              <a:rPr lang="en-US" dirty="0" smtClean="0"/>
              <a:t>Modesto Junior College ADN to Stanislaus State</a:t>
            </a:r>
          </a:p>
          <a:p>
            <a:r>
              <a:rPr lang="en-US" dirty="0" smtClean="0"/>
              <a:t>San Joaquin Delta College ADN to Stanislaus state</a:t>
            </a:r>
            <a:endParaRPr lang="en-US"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50623063"/>
      </p:ext>
    </p:extLst>
  </p:cSld>
  <p:clrMapOvr>
    <a:masterClrMapping/>
  </p:clrMapOvr>
  <mc:AlternateContent xmlns:mc="http://schemas.openxmlformats.org/markup-compatibility/2006">
    <mc:Choice xmlns:p14="http://schemas.microsoft.com/office/powerpoint/2010/main" Requires="p14">
      <p:transition spd="slow" p14:dur="2000" advTm="20547"/>
    </mc:Choice>
    <mc:Fallback>
      <p:transition spd="slow" advTm="20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Apply</a:t>
            </a:r>
            <a:endParaRPr lang="en-US" dirty="0"/>
          </a:p>
        </p:txBody>
      </p:sp>
      <p:sp>
        <p:nvSpPr>
          <p:cNvPr id="3" name="Content Placeholder 2"/>
          <p:cNvSpPr>
            <a:spLocks noGrp="1"/>
          </p:cNvSpPr>
          <p:nvPr>
            <p:ph idx="1"/>
          </p:nvPr>
        </p:nvSpPr>
        <p:spPr/>
        <p:txBody>
          <a:bodyPr/>
          <a:lstStyle/>
          <a:p>
            <a:r>
              <a:rPr lang="en-US" dirty="0" smtClean="0"/>
              <a:t>Applications are submitted during the application period March 1-March 31</a:t>
            </a:r>
          </a:p>
          <a:p>
            <a:r>
              <a:rPr lang="en-US" dirty="0" smtClean="0"/>
              <a:t>Follow the directions on the Sequential enrollment website ‘How to Apply’, submit your Application and GE certification filled and signed by a college counselor. </a:t>
            </a:r>
          </a:p>
          <a:p>
            <a:r>
              <a:rPr lang="en-US" dirty="0" smtClean="0"/>
              <a:t>There is no fee to apply</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91231265"/>
      </p:ext>
    </p:extLst>
  </p:cSld>
  <p:clrMapOvr>
    <a:masterClrMapping/>
  </p:clrMapOvr>
  <mc:AlternateContent xmlns:mc="http://schemas.openxmlformats.org/markup-compatibility/2006">
    <mc:Choice xmlns:p14="http://schemas.microsoft.com/office/powerpoint/2010/main" Requires="p14">
      <p:transition spd="slow" p14:dur="2000" advTm="43179"/>
    </mc:Choice>
    <mc:Fallback>
      <p:transition spd="slow" advTm="43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Contact information</a:t>
            </a:r>
            <a:endParaRPr lang="en-US" dirty="0"/>
          </a:p>
        </p:txBody>
      </p:sp>
      <p:sp>
        <p:nvSpPr>
          <p:cNvPr id="5" name="Text Placeholder 4"/>
          <p:cNvSpPr>
            <a:spLocks noGrp="1"/>
          </p:cNvSpPr>
          <p:nvPr>
            <p:ph type="body" idx="1"/>
          </p:nvPr>
        </p:nvSpPr>
        <p:spPr>
          <a:xfrm>
            <a:off x="1454238" y="3806195"/>
            <a:ext cx="8853543" cy="1495478"/>
          </a:xfrm>
        </p:spPr>
        <p:txBody>
          <a:bodyPr>
            <a:normAutofit fontScale="85000" lnSpcReduction="20000"/>
          </a:bodyPr>
          <a:lstStyle/>
          <a:p>
            <a:r>
              <a:rPr lang="en-US" dirty="0" smtClean="0"/>
              <a:t>Daisy Ramirez Meza				Sherry Roper</a:t>
            </a:r>
          </a:p>
          <a:p>
            <a:r>
              <a:rPr lang="en-US" dirty="0" smtClean="0"/>
              <a:t>RN-BSN Navigator				RN-BSN Program Director</a:t>
            </a:r>
          </a:p>
          <a:p>
            <a:r>
              <a:rPr lang="en-US" dirty="0" smtClean="0">
                <a:hlinkClick r:id="rId4"/>
              </a:rPr>
              <a:t>dramirez15@csustan.edu</a:t>
            </a:r>
            <a:r>
              <a:rPr lang="en-US" dirty="0" smtClean="0"/>
              <a:t>			</a:t>
            </a:r>
            <a:r>
              <a:rPr lang="en-US" dirty="0" smtClean="0">
                <a:hlinkClick r:id="rId5"/>
              </a:rPr>
              <a:t>sroper2@csustan.edu</a:t>
            </a:r>
            <a:r>
              <a:rPr lang="en-US" dirty="0" smtClean="0"/>
              <a:t>		</a:t>
            </a:r>
          </a:p>
          <a:p>
            <a:r>
              <a:rPr lang="en-US" dirty="0" smtClean="0">
                <a:hlinkClick r:id="rId6"/>
              </a:rPr>
              <a:t>www.</a:t>
            </a:r>
            <a:r>
              <a:rPr lang="en-US" b="1" dirty="0" smtClean="0">
                <a:hlinkClick r:id="rId6"/>
              </a:rPr>
              <a:t>csustan.edu/nursing/online-rn-bsn/sequential-enrollment</a:t>
            </a:r>
            <a:r>
              <a:rPr lang="en-US" b="1" dirty="0" smtClean="0"/>
              <a:t>	</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4494063"/>
      </p:ext>
    </p:extLst>
  </p:cSld>
  <p:clrMapOvr>
    <a:masterClrMapping/>
  </p:clrMapOvr>
  <mc:AlternateContent xmlns:mc="http://schemas.openxmlformats.org/markup-compatibility/2006">
    <mc:Choice xmlns:p14="http://schemas.microsoft.com/office/powerpoint/2010/main" Requires="p14">
      <p:transition spd="slow" p14:dur="2000" advTm="55066"/>
    </mc:Choice>
    <mc:Fallback>
      <p:transition spd="slow" advTm="55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Sequential Enrollment </a:t>
            </a:r>
            <a:endParaRPr lang="en-US" dirty="0"/>
          </a:p>
        </p:txBody>
      </p:sp>
      <p:sp>
        <p:nvSpPr>
          <p:cNvPr id="5" name="Content Placeholder 4"/>
          <p:cNvSpPr>
            <a:spLocks noGrp="1"/>
          </p:cNvSpPr>
          <p:nvPr>
            <p:ph idx="1"/>
          </p:nvPr>
        </p:nvSpPr>
        <p:spPr/>
        <p:txBody>
          <a:bodyPr>
            <a:normAutofit lnSpcReduction="10000"/>
          </a:bodyPr>
          <a:lstStyle/>
          <a:p>
            <a:pPr marL="0" indent="0">
              <a:buNone/>
            </a:pPr>
            <a:r>
              <a:rPr lang="en-US" dirty="0"/>
              <a:t>In partnership with Modesto Junior College (MJC), San Joaquin Delta </a:t>
            </a:r>
            <a:r>
              <a:rPr lang="en-US" dirty="0" smtClean="0"/>
              <a:t>College (SJDC), </a:t>
            </a:r>
            <a:r>
              <a:rPr lang="en-US" dirty="0"/>
              <a:t>and Merced College, we are offering a sequential enrollment </a:t>
            </a:r>
            <a:r>
              <a:rPr lang="en-US" dirty="0" smtClean="0"/>
              <a:t>pathway </a:t>
            </a:r>
            <a:r>
              <a:rPr lang="en-US" dirty="0"/>
              <a:t>that allows Nursing students to complete 4 courses that are a part of the online RN-BSN program at Stan State during their summer semesters</a:t>
            </a:r>
            <a:r>
              <a:rPr lang="en-US" dirty="0" smtClean="0"/>
              <a:t>. The courses included in the pathway are:</a:t>
            </a:r>
          </a:p>
          <a:p>
            <a:pPr marL="0" indent="0">
              <a:buNone/>
            </a:pPr>
            <a:r>
              <a:rPr lang="en-US" dirty="0" smtClean="0"/>
              <a:t>Summer 1: 	NURS3600 Transcultural Nursing (3 units)</a:t>
            </a:r>
          </a:p>
          <a:p>
            <a:pPr marL="0" indent="0">
              <a:buNone/>
            </a:pPr>
            <a:r>
              <a:rPr lang="en-US" dirty="0"/>
              <a:t>	</a:t>
            </a:r>
            <a:r>
              <a:rPr lang="en-US" dirty="0" smtClean="0"/>
              <a:t>	NURS3700 Nursing Research </a:t>
            </a:r>
            <a:r>
              <a:rPr lang="en-US" dirty="0"/>
              <a:t>(3 units</a:t>
            </a:r>
            <a:r>
              <a:rPr lang="en-US" dirty="0" smtClean="0"/>
              <a:t>)</a:t>
            </a:r>
          </a:p>
          <a:p>
            <a:pPr marL="0" indent="0">
              <a:buNone/>
            </a:pPr>
            <a:r>
              <a:rPr lang="en-US" dirty="0" smtClean="0"/>
              <a:t>Summer 2:	UD-C </a:t>
            </a:r>
            <a:r>
              <a:rPr lang="en-US" dirty="0"/>
              <a:t>(3 units</a:t>
            </a:r>
            <a:r>
              <a:rPr lang="en-US" dirty="0" smtClean="0"/>
              <a:t>)</a:t>
            </a:r>
          </a:p>
          <a:p>
            <a:pPr marL="0" indent="0">
              <a:buNone/>
            </a:pPr>
            <a:r>
              <a:rPr lang="en-US" dirty="0"/>
              <a:t>	</a:t>
            </a:r>
            <a:r>
              <a:rPr lang="en-US" dirty="0" smtClean="0"/>
              <a:t>	UD-D </a:t>
            </a:r>
            <a:r>
              <a:rPr lang="en-US" dirty="0"/>
              <a:t>(3 units</a:t>
            </a:r>
            <a:r>
              <a:rPr lang="en-US" dirty="0" smtClean="0"/>
              <a:t>)</a:t>
            </a:r>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2684539"/>
      </p:ext>
    </p:extLst>
  </p:cSld>
  <p:clrMapOvr>
    <a:masterClrMapping/>
  </p:clrMapOvr>
  <mc:AlternateContent xmlns:mc="http://schemas.openxmlformats.org/markup-compatibility/2006">
    <mc:Choice xmlns:p14="http://schemas.microsoft.com/office/powerpoint/2010/main" Requires="p14">
      <p:transition spd="slow" p14:dur="2000" advTm="72889"/>
    </mc:Choice>
    <mc:Fallback>
      <p:transition spd="slow" advTm="72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Sequential enrollment?</a:t>
            </a:r>
            <a:endParaRPr lang="en-US" dirty="0"/>
          </a:p>
        </p:txBody>
      </p:sp>
      <p:sp>
        <p:nvSpPr>
          <p:cNvPr id="3" name="Content Placeholder 2"/>
          <p:cNvSpPr>
            <a:spLocks noGrp="1"/>
          </p:cNvSpPr>
          <p:nvPr>
            <p:ph idx="1"/>
          </p:nvPr>
        </p:nvSpPr>
        <p:spPr/>
        <p:txBody>
          <a:bodyPr/>
          <a:lstStyle/>
          <a:p>
            <a:pPr lvl="0"/>
            <a:r>
              <a:rPr lang="en-US" dirty="0"/>
              <a:t>The pathway will:</a:t>
            </a:r>
            <a:endParaRPr lang="en-US" sz="1800" dirty="0"/>
          </a:p>
          <a:p>
            <a:pPr lvl="1"/>
            <a:r>
              <a:rPr lang="en-US" dirty="0" smtClean="0"/>
              <a:t>Not interfere with ADN program, courses are Online, 8-week Summer sessions.</a:t>
            </a:r>
          </a:p>
          <a:p>
            <a:pPr lvl="1"/>
            <a:r>
              <a:rPr lang="en-US" dirty="0" smtClean="0"/>
              <a:t>reduce </a:t>
            </a:r>
            <a:r>
              <a:rPr lang="en-US" dirty="0"/>
              <a:t>the student workload upon entering the </a:t>
            </a:r>
            <a:r>
              <a:rPr lang="en-US" dirty="0" smtClean="0"/>
              <a:t>Online RN-BSN </a:t>
            </a:r>
            <a:r>
              <a:rPr lang="en-US" dirty="0"/>
              <a:t>program</a:t>
            </a:r>
            <a:endParaRPr lang="en-US" sz="1600" dirty="0"/>
          </a:p>
          <a:p>
            <a:pPr lvl="1"/>
            <a:r>
              <a:rPr lang="en-US" dirty="0"/>
              <a:t>reduce the overall cost of the </a:t>
            </a:r>
            <a:r>
              <a:rPr lang="en-US" dirty="0" smtClean="0"/>
              <a:t>Online RN-BSN </a:t>
            </a:r>
            <a:r>
              <a:rPr lang="en-US" dirty="0"/>
              <a:t>program</a:t>
            </a:r>
            <a:endParaRPr lang="en-US" sz="1600" dirty="0"/>
          </a:p>
          <a:p>
            <a:pPr lvl="1"/>
            <a:r>
              <a:rPr lang="en-US" dirty="0" smtClean="0"/>
              <a:t>Smooth transition into </a:t>
            </a:r>
            <a:r>
              <a:rPr lang="en-US" dirty="0"/>
              <a:t>the </a:t>
            </a:r>
            <a:r>
              <a:rPr lang="en-US" dirty="0" smtClean="0"/>
              <a:t>Online RN-BSN </a:t>
            </a:r>
            <a:r>
              <a:rPr lang="en-US" dirty="0"/>
              <a:t>program after </a:t>
            </a:r>
            <a:r>
              <a:rPr lang="en-US" dirty="0" smtClean="0"/>
              <a:t>completing of </a:t>
            </a:r>
            <a:r>
              <a:rPr lang="en-US" dirty="0"/>
              <a:t>the ADN </a:t>
            </a:r>
            <a:r>
              <a:rPr lang="en-US" dirty="0" smtClean="0"/>
              <a:t>program and obtain CA RN license. (As long as student is eligible for admission to the Online </a:t>
            </a:r>
            <a:r>
              <a:rPr lang="en-US" dirty="0" smtClean="0"/>
              <a:t>RN-BSN </a:t>
            </a:r>
            <a:r>
              <a:rPr lang="en-US" dirty="0" smtClean="0"/>
              <a:t>program)</a:t>
            </a:r>
          </a:p>
          <a:p>
            <a:pPr marL="457200" lvl="1" indent="0">
              <a:buNone/>
            </a:pPr>
            <a:endParaRPr lang="en-US" sz="1600"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95020681"/>
      </p:ext>
    </p:extLst>
  </p:cSld>
  <p:clrMapOvr>
    <a:masterClrMapping/>
  </p:clrMapOvr>
  <mc:AlternateContent xmlns:mc="http://schemas.openxmlformats.org/markup-compatibility/2006">
    <mc:Choice xmlns:p14="http://schemas.microsoft.com/office/powerpoint/2010/main" Requires="p14">
      <p:transition spd="slow" p14:dur="2000" advTm="128070"/>
    </mc:Choice>
    <mc:Fallback>
      <p:transition spd="slow" advTm="128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9" y="619792"/>
            <a:ext cx="9603275" cy="1049235"/>
          </a:xfrm>
        </p:spPr>
        <p:txBody>
          <a:bodyPr>
            <a:normAutofit fontScale="90000"/>
          </a:bodyPr>
          <a:lstStyle/>
          <a:p>
            <a:r>
              <a:rPr lang="en-US" dirty="0" smtClean="0"/>
              <a:t>Student testimony</a:t>
            </a:r>
            <a:br>
              <a:rPr lang="en-US" dirty="0" smtClean="0"/>
            </a:br>
            <a:r>
              <a:rPr lang="en-US" dirty="0" smtClean="0"/>
              <a:t/>
            </a:r>
            <a:br>
              <a:rPr lang="en-US" dirty="0" smtClean="0"/>
            </a:br>
            <a:r>
              <a:rPr lang="en-US" sz="2200" cap="none" dirty="0" smtClean="0"/>
              <a:t>Marlyn </a:t>
            </a:r>
            <a:r>
              <a:rPr lang="en-US" sz="2200" cap="none" dirty="0"/>
              <a:t>D</a:t>
            </a:r>
            <a:r>
              <a:rPr lang="en-US" sz="2200" cap="none" dirty="0" smtClean="0"/>
              <a:t>iaz, cohort A sequential enrollment pathway</a:t>
            </a:r>
            <a:r>
              <a:rPr lang="en-US" sz="2000" cap="none" dirty="0" smtClean="0"/>
              <a:t/>
            </a:r>
            <a:br>
              <a:rPr lang="en-US" sz="2000" cap="none" dirty="0" smtClean="0"/>
            </a:br>
            <a:endParaRPr lang="en-US" dirty="0"/>
          </a:p>
        </p:txBody>
      </p:sp>
      <p:sp>
        <p:nvSpPr>
          <p:cNvPr id="3" name="Content Placeholder 2"/>
          <p:cNvSpPr>
            <a:spLocks noGrp="1"/>
          </p:cNvSpPr>
          <p:nvPr>
            <p:ph idx="1"/>
          </p:nvPr>
        </p:nvSpPr>
        <p:spPr>
          <a:xfrm>
            <a:off x="1451579" y="2015732"/>
            <a:ext cx="9844494" cy="4006377"/>
          </a:xfrm>
        </p:spPr>
        <p:txBody>
          <a:bodyPr>
            <a:normAutofit lnSpcReduction="10000"/>
          </a:bodyPr>
          <a:lstStyle/>
          <a:p>
            <a:pPr marL="0" indent="0">
              <a:buNone/>
            </a:pPr>
            <a:r>
              <a:rPr lang="en-US" sz="1600" dirty="0" smtClean="0"/>
              <a:t>“My </a:t>
            </a:r>
            <a:r>
              <a:rPr lang="en-US" sz="1600" dirty="0"/>
              <a:t>name is Marlyn, I am a first-generation college student. </a:t>
            </a:r>
            <a:r>
              <a:rPr lang="en-US" sz="1600" dirty="0" smtClean="0"/>
              <a:t>I </a:t>
            </a:r>
            <a:r>
              <a:rPr lang="en-US" sz="1600" dirty="0"/>
              <a:t>was inspired to be a nurse as a child. I was hospitalized at the age of five due to an exacerbation of asthma. As a child the experience of not being able to breath and going in and out of consciousness was very </a:t>
            </a:r>
            <a:r>
              <a:rPr lang="en-US" sz="1600" dirty="0" smtClean="0"/>
              <a:t>frightening, </a:t>
            </a:r>
            <a:r>
              <a:rPr lang="en-US" sz="1600" dirty="0"/>
              <a:t>but my nurses made sure I felt safe. They left a big mark in me and I want to give back</a:t>
            </a:r>
            <a:r>
              <a:rPr lang="en-US" sz="1600" dirty="0" smtClean="0"/>
              <a:t>.</a:t>
            </a:r>
          </a:p>
          <a:p>
            <a:pPr marL="0" indent="0">
              <a:buNone/>
            </a:pPr>
            <a:r>
              <a:rPr lang="en-US" sz="1600" dirty="0"/>
              <a:t>Sequential enrollment helped me in my ADN by expanding my knowledge base. I felt that by taking the RN-BSN classes I was a more prepared student nurse. My second semester as a nursing student happened after my first summer RN-BSN classes and I was more confident in school and on the hospital floor during </a:t>
            </a:r>
            <a:r>
              <a:rPr lang="en-US" sz="1600" dirty="0" err="1" smtClean="0"/>
              <a:t>clinicals</a:t>
            </a:r>
            <a:r>
              <a:rPr lang="en-US" sz="1600" dirty="0" smtClean="0"/>
              <a:t> </a:t>
            </a:r>
            <a:r>
              <a:rPr lang="en-US" sz="1600" dirty="0"/>
              <a:t>which allowed me to give better care to my patients. </a:t>
            </a:r>
            <a:endParaRPr lang="en-US" sz="1600" dirty="0" smtClean="0"/>
          </a:p>
          <a:p>
            <a:pPr marL="0" indent="0">
              <a:buNone/>
            </a:pPr>
            <a:r>
              <a:rPr lang="en-US" sz="1600" dirty="0"/>
              <a:t>The sequential enrollment helped me in the BSN in several ways. One way it helped is financially, I must pay less per semester since I have already taken some of the classes. In turn since I have less classes to take the workload is less. Which helps me focus better on the pending classes. This allows me to get better grades and put me in the right direction to further my education. The Sequential enrollment also help me obtain exposure to a new level of caliber classes, which means that now as I continue with my BSN I know the type of quality work the professors expect. </a:t>
            </a:r>
            <a:r>
              <a:rPr lang="en-US" sz="1600" dirty="0" smtClean="0"/>
              <a:t>“</a:t>
            </a:r>
            <a:endParaRPr lang="en-US" sz="1600" dirty="0"/>
          </a:p>
          <a:p>
            <a:pPr marL="0" indent="0">
              <a:buNone/>
            </a:pPr>
            <a:endParaRPr lang="en-US" sz="1600" dirty="0"/>
          </a:p>
          <a:p>
            <a:pPr marL="0" indent="0">
              <a:buNone/>
            </a:pPr>
            <a:endParaRPr lang="en-US" sz="1600" dirty="0" smtClean="0"/>
          </a:p>
          <a:p>
            <a:pPr marL="0" indent="0">
              <a:buNone/>
            </a:pPr>
            <a:endParaRPr lang="en-US" sz="1600" dirty="0"/>
          </a:p>
          <a:p>
            <a:pPr marL="0" indent="0">
              <a:buNone/>
            </a:pPr>
            <a:endParaRPr lang="en-US" sz="1600" dirty="0"/>
          </a:p>
        </p:txBody>
      </p:sp>
    </p:spTree>
    <p:extLst>
      <p:ext uri="{BB962C8B-B14F-4D97-AF65-F5344CB8AC3E}">
        <p14:creationId xmlns:p14="http://schemas.microsoft.com/office/powerpoint/2010/main" val="39623789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1800" dirty="0" smtClean="0"/>
              <a:t>“The </a:t>
            </a:r>
            <a:r>
              <a:rPr lang="en-US" sz="1800" dirty="0"/>
              <a:t>sequential enrollment program helped me in my ADN program because the courses I took while in the program helped me in my courses. For example, the transcultural course was a very important course in my education because although the ADN program covers culture and its importance in patient care, it was nice to get a course that focused specifically on the topic. This course was extremely helpful when working with patients during </a:t>
            </a:r>
            <a:r>
              <a:rPr lang="en-US" sz="1800" dirty="0" err="1"/>
              <a:t>clinicals</a:t>
            </a:r>
            <a:r>
              <a:rPr lang="en-US" sz="1800" dirty="0"/>
              <a:t>.</a:t>
            </a:r>
          </a:p>
          <a:p>
            <a:pPr marL="0" indent="0">
              <a:buNone/>
            </a:pPr>
            <a:r>
              <a:rPr lang="en-US" sz="1800" dirty="0" smtClean="0"/>
              <a:t>The </a:t>
            </a:r>
            <a:r>
              <a:rPr lang="en-US" sz="1800" dirty="0"/>
              <a:t>sequential enrollment program is so helpful for my BSN because it allows you to start the program early and not take as much classes later. For example, after graduating I got a nursing job so it was nice to be able to work and do school work because I didn’t have as much of a heavy load as all the students that were not in the sequential enrollment program. </a:t>
            </a:r>
            <a:r>
              <a:rPr lang="en-US" sz="1800" dirty="0" smtClean="0"/>
              <a:t>“</a:t>
            </a:r>
            <a:endParaRPr lang="en-US" sz="1800" dirty="0"/>
          </a:p>
          <a:p>
            <a:pPr marL="0" indent="0">
              <a:buNone/>
            </a:pPr>
            <a:endParaRPr lang="en-US" sz="2400" dirty="0"/>
          </a:p>
        </p:txBody>
      </p:sp>
      <p:sp>
        <p:nvSpPr>
          <p:cNvPr id="4" name="Title 1"/>
          <p:cNvSpPr txBox="1">
            <a:spLocks/>
          </p:cNvSpPr>
          <p:nvPr/>
        </p:nvSpPr>
        <p:spPr>
          <a:xfrm>
            <a:off x="1451578" y="887647"/>
            <a:ext cx="9603275" cy="1049235"/>
          </a:xfrm>
          <a:prstGeom prst="rect">
            <a:avLst/>
          </a:prstGeom>
        </p:spPr>
        <p:txBody>
          <a:bodyPr vert="horz" lIns="91440" tIns="45720" rIns="91440" bIns="45720" rtlCol="0" anchor="t">
            <a:normAutofit fontScale="60000" lnSpcReduction="20000"/>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US" sz="4700" dirty="0" smtClean="0"/>
              <a:t>Student testimony</a:t>
            </a:r>
            <a:r>
              <a:rPr lang="en-US" dirty="0" smtClean="0"/>
              <a:t/>
            </a:r>
            <a:br>
              <a:rPr lang="en-US" dirty="0" smtClean="0"/>
            </a:br>
            <a:r>
              <a:rPr lang="en-US" dirty="0" smtClean="0"/>
              <a:t/>
            </a:r>
            <a:br>
              <a:rPr lang="en-US" dirty="0" smtClean="0"/>
            </a:br>
            <a:r>
              <a:rPr lang="en-US" sz="3800" cap="none" dirty="0" smtClean="0"/>
              <a:t>Anonymous, cohort A sequential enrollment pathway</a:t>
            </a:r>
            <a:r>
              <a:rPr lang="en-US" sz="2000" cap="none" dirty="0" smtClean="0"/>
              <a:t/>
            </a:r>
            <a:br>
              <a:rPr lang="en-US" sz="2000" cap="none" dirty="0" smtClean="0"/>
            </a:br>
            <a:endParaRPr lang="en-US" dirty="0"/>
          </a:p>
        </p:txBody>
      </p:sp>
    </p:spTree>
    <p:extLst>
      <p:ext uri="{BB962C8B-B14F-4D97-AF65-F5344CB8AC3E}">
        <p14:creationId xmlns:p14="http://schemas.microsoft.com/office/powerpoint/2010/main" val="26665891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Eligibility requirements</a:t>
            </a:r>
            <a:endParaRPr lang="en-US" dirty="0"/>
          </a:p>
        </p:txBody>
      </p:sp>
      <p:sp>
        <p:nvSpPr>
          <p:cNvPr id="3" name="Content Placeholder 2"/>
          <p:cNvSpPr>
            <a:spLocks noGrp="1"/>
          </p:cNvSpPr>
          <p:nvPr>
            <p:ph idx="1"/>
          </p:nvPr>
        </p:nvSpPr>
        <p:spPr>
          <a:xfrm>
            <a:off x="1451578" y="2255878"/>
            <a:ext cx="9603275" cy="3450613"/>
          </a:xfrm>
        </p:spPr>
        <p:txBody>
          <a:bodyPr/>
          <a:lstStyle/>
          <a:p>
            <a:r>
              <a:rPr lang="en-US" dirty="0"/>
              <a:t>Must be in 1st or 2nd semester of Associate's Degree in Nursing Program at time of </a:t>
            </a:r>
            <a:r>
              <a:rPr lang="en-US" dirty="0" smtClean="0"/>
              <a:t>application.  Application period is March 1-31 of each year to begin in June.</a:t>
            </a:r>
            <a:endParaRPr lang="en-US" dirty="0"/>
          </a:p>
          <a:p>
            <a:r>
              <a:rPr lang="en-US" dirty="0"/>
              <a:t>Minimum overall GPA of 2.75 required</a:t>
            </a:r>
          </a:p>
          <a:p>
            <a:r>
              <a:rPr lang="en-US" dirty="0"/>
              <a:t>FULL GE transfer certification including </a:t>
            </a:r>
            <a:r>
              <a:rPr lang="en-US" dirty="0" smtClean="0"/>
              <a:t>Statistics</a:t>
            </a:r>
          </a:p>
          <a:p>
            <a:pPr lvl="1"/>
            <a:r>
              <a:rPr lang="en-US" dirty="0" smtClean="0"/>
              <a:t>Form must be filled and signed by a college counselor</a:t>
            </a:r>
          </a:p>
          <a:p>
            <a:pPr lvl="1"/>
            <a:r>
              <a:rPr lang="en-US" dirty="0" smtClean="0"/>
              <a:t>All lower division general education requirements must be completed to be eligible for SEP.</a:t>
            </a:r>
            <a:endParaRPr lang="en-US" dirty="0"/>
          </a:p>
          <a:p>
            <a:pPr marL="0" indent="0">
              <a:buNone/>
            </a:pP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14567186"/>
      </p:ext>
    </p:extLst>
  </p:cSld>
  <p:clrMapOvr>
    <a:masterClrMapping/>
  </p:clrMapOvr>
  <mc:AlternateContent xmlns:mc="http://schemas.openxmlformats.org/markup-compatibility/2006">
    <mc:Choice xmlns:p14="http://schemas.microsoft.com/office/powerpoint/2010/main" Requires="p14">
      <p:transition spd="slow" p14:dur="2000" advTm="63800"/>
    </mc:Choice>
    <mc:Fallback>
      <p:transition spd="slow" advTm="63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379" y="508955"/>
            <a:ext cx="8597585" cy="1347554"/>
          </a:xfrm>
        </p:spPr>
        <p:txBody>
          <a:bodyPr/>
          <a:lstStyle/>
          <a:p>
            <a:r>
              <a:rPr lang="en-US" dirty="0" smtClean="0"/>
              <a:t>ADN-BSN GE Certification Form</a:t>
            </a:r>
            <a:endParaRPr lang="en-US" dirty="0"/>
          </a:p>
        </p:txBody>
      </p:sp>
      <p:pic>
        <p:nvPicPr>
          <p:cNvPr id="4" name="Content Placeholder 3" descr="Screen Clipping"/>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049702" y="508955"/>
            <a:ext cx="5142298" cy="6206223"/>
          </a:xfrm>
        </p:spPr>
      </p:pic>
      <p:sp>
        <p:nvSpPr>
          <p:cNvPr id="5" name="Rectangular Callout 4"/>
          <p:cNvSpPr/>
          <p:nvPr/>
        </p:nvSpPr>
        <p:spPr>
          <a:xfrm>
            <a:off x="4027054" y="2007647"/>
            <a:ext cx="2364509" cy="988290"/>
          </a:xfrm>
          <a:prstGeom prst="wedgeRectCallout">
            <a:avLst>
              <a:gd name="adj1" fmla="val 58855"/>
              <a:gd name="adj2" fmla="val -206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All Lower Division A-E is required for SEP</a:t>
            </a:r>
            <a:endParaRPr lang="en-US" dirty="0"/>
          </a:p>
        </p:txBody>
      </p:sp>
      <p:sp>
        <p:nvSpPr>
          <p:cNvPr id="6" name="Rectangular Callout 5"/>
          <p:cNvSpPr/>
          <p:nvPr/>
        </p:nvSpPr>
        <p:spPr>
          <a:xfrm>
            <a:off x="4402306" y="3453445"/>
            <a:ext cx="2540000" cy="471702"/>
          </a:xfrm>
          <a:prstGeom prst="wedgeRectCallout">
            <a:avLst>
              <a:gd name="adj1" fmla="val 58803"/>
              <a:gd name="adj2" fmla="val -4911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Statistics is required</a:t>
            </a:r>
            <a:endParaRPr lang="en-US" dirty="0"/>
          </a:p>
        </p:txBody>
      </p:sp>
      <p:sp>
        <p:nvSpPr>
          <p:cNvPr id="7" name="Rectangular Callout 6"/>
          <p:cNvSpPr/>
          <p:nvPr/>
        </p:nvSpPr>
        <p:spPr>
          <a:xfrm>
            <a:off x="3565236" y="4876800"/>
            <a:ext cx="3011055" cy="1117600"/>
          </a:xfrm>
          <a:prstGeom prst="wedgeRectCallout">
            <a:avLst>
              <a:gd name="adj1" fmla="val 57662"/>
              <a:gd name="adj2" fmla="val 843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Counselor must fill out the full document and sign</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14478067"/>
      </p:ext>
    </p:extLst>
  </p:cSld>
  <p:clrMapOvr>
    <a:masterClrMapping/>
  </p:clrMapOvr>
  <mc:AlternateContent xmlns:mc="http://schemas.openxmlformats.org/markup-compatibility/2006">
    <mc:Choice xmlns:p14="http://schemas.microsoft.com/office/powerpoint/2010/main" Requires="p14">
      <p:transition spd="slow" p14:dur="2000" advTm="46099"/>
    </mc:Choice>
    <mc:Fallback>
      <p:transition spd="slow" advTm="46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9782" y="504849"/>
            <a:ext cx="7121236" cy="5537920"/>
          </a:xfrm>
          <a:prstGeom prst="rect">
            <a:avLst/>
          </a:prstGeom>
        </p:spPr>
      </p:pic>
      <p:sp>
        <p:nvSpPr>
          <p:cNvPr id="5" name="TextBox 4"/>
          <p:cNvSpPr txBox="1"/>
          <p:nvPr/>
        </p:nvSpPr>
        <p:spPr>
          <a:xfrm>
            <a:off x="212436" y="637309"/>
            <a:ext cx="4165600" cy="5078313"/>
          </a:xfrm>
          <a:prstGeom prst="rect">
            <a:avLst/>
          </a:prstGeom>
          <a:noFill/>
        </p:spPr>
        <p:txBody>
          <a:bodyPr wrap="square" rtlCol="0">
            <a:spAutoFit/>
          </a:bodyPr>
          <a:lstStyle/>
          <a:p>
            <a:pPr marL="285750" indent="-285750">
              <a:buFont typeface="Arial" panose="020B0604020202020204" pitchFamily="34" charset="0"/>
              <a:buChar char="•"/>
            </a:pPr>
            <a:r>
              <a:rPr lang="en-US" dirty="0"/>
              <a:t>Cost of courses:</a:t>
            </a:r>
          </a:p>
          <a:p>
            <a:pPr marL="742950" lvl="1" indent="-285750">
              <a:buFont typeface="Arial" panose="020B0604020202020204" pitchFamily="34" charset="0"/>
              <a:buChar char="•"/>
            </a:pPr>
            <a:r>
              <a:rPr lang="en-US" dirty="0"/>
              <a:t>Nursing cost $625 per credit</a:t>
            </a:r>
          </a:p>
          <a:p>
            <a:pPr marL="742950" lvl="1" indent="-285750">
              <a:buFont typeface="Arial" panose="020B0604020202020204" pitchFamily="34" charset="0"/>
              <a:buChar char="•"/>
            </a:pPr>
            <a:r>
              <a:rPr lang="en-US" dirty="0"/>
              <a:t>GE cost $325 per </a:t>
            </a:r>
            <a:r>
              <a:rPr lang="en-US" dirty="0" smtClean="0"/>
              <a:t>credit</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Apply </a:t>
            </a:r>
            <a:r>
              <a:rPr lang="en-US" dirty="0"/>
              <a:t>to the Online RN-BSN program for the following cohort after completion of your ADN </a:t>
            </a:r>
            <a:r>
              <a:rPr lang="en-US" dirty="0" smtClean="0"/>
              <a:t>program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Community Health clinical</a:t>
            </a:r>
          </a:p>
          <a:p>
            <a:pPr marL="742950" lvl="1" indent="-285750">
              <a:buFont typeface="Arial" panose="020B0604020202020204" pitchFamily="34" charset="0"/>
              <a:buChar char="•"/>
            </a:pPr>
            <a:r>
              <a:rPr lang="en-US" dirty="0" smtClean="0"/>
              <a:t>consists of minimum 90 hours in-person clinical</a:t>
            </a:r>
          </a:p>
          <a:p>
            <a:pPr marL="742950" lvl="1" indent="-285750">
              <a:buFont typeface="Arial" panose="020B0604020202020204" pitchFamily="34" charset="0"/>
              <a:buChar char="•"/>
            </a:pPr>
            <a:r>
              <a:rPr lang="en-US" dirty="0" smtClean="0"/>
              <a:t>Clinical is taken in the summer</a:t>
            </a:r>
          </a:p>
          <a:p>
            <a:pPr lvl="1"/>
            <a:endParaRPr lang="en-US" dirty="0" smtClean="0"/>
          </a:p>
          <a:p>
            <a:pPr marL="742950" lvl="1" indent="-285750">
              <a:buFont typeface="Arial" panose="020B0604020202020204" pitchFamily="34" charset="0"/>
              <a:buChar char="•"/>
            </a:pPr>
            <a:endParaRPr lang="en-US" dirty="0" smtClean="0"/>
          </a:p>
          <a:p>
            <a:pPr marL="742950" lvl="1" indent="-285750">
              <a:buFont typeface="Arial" panose="020B0604020202020204" pitchFamily="34" charset="0"/>
              <a:buChar char="•"/>
            </a:pPr>
            <a:endParaRPr lang="en-US" dirty="0" smtClean="0"/>
          </a:p>
          <a:p>
            <a:pPr lvl="1"/>
            <a:endParaRPr lang="en-US" dirty="0"/>
          </a:p>
        </p:txBody>
      </p:sp>
      <p:sp>
        <p:nvSpPr>
          <p:cNvPr id="6" name="Rectangular Callout 5"/>
          <p:cNvSpPr/>
          <p:nvPr/>
        </p:nvSpPr>
        <p:spPr>
          <a:xfrm>
            <a:off x="8137238" y="0"/>
            <a:ext cx="3362036" cy="415636"/>
          </a:xfrm>
          <a:prstGeom prst="wedgeRect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2</a:t>
            </a:r>
            <a:r>
              <a:rPr lang="en-US" baseline="30000" dirty="0" smtClean="0"/>
              <a:t>nd</a:t>
            </a:r>
            <a:r>
              <a:rPr lang="en-US" dirty="0" smtClean="0"/>
              <a:t> semester ADN- Fall entry roadmap</a:t>
            </a: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12867510"/>
      </p:ext>
    </p:extLst>
  </p:cSld>
  <p:clrMapOvr>
    <a:masterClrMapping/>
  </p:clrMapOvr>
  <mc:AlternateContent xmlns:mc="http://schemas.openxmlformats.org/markup-compatibility/2006">
    <mc:Choice xmlns:p14="http://schemas.microsoft.com/office/powerpoint/2010/main" Requires="p14">
      <p:transition spd="slow" p14:dur="2000" advTm="205533"/>
    </mc:Choice>
    <mc:Fallback>
      <p:transition spd="slow" advTm="205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quential Enrollment Pathway Roadmap revised 9_2020.pdf - Adobe Acrobat Reader DC"/>
          <p:cNvPicPr>
            <a:picLocks noChangeAspect="1"/>
          </p:cNvPicPr>
          <p:nvPr/>
        </p:nvPicPr>
        <p:blipFill rotWithShape="1">
          <a:blip r:embed="rId4">
            <a:extLst>
              <a:ext uri="{28A0092B-C50C-407E-A947-70E740481C1C}">
                <a14:useLocalDpi xmlns:a14="http://schemas.microsoft.com/office/drawing/2010/main" val="0"/>
              </a:ext>
            </a:extLst>
          </a:blip>
          <a:srcRect l="15379" t="23139" r="34848" b="3160"/>
          <a:stretch/>
        </p:blipFill>
        <p:spPr>
          <a:xfrm>
            <a:off x="1773382" y="512555"/>
            <a:ext cx="6991926" cy="5555230"/>
          </a:xfrm>
          <a:prstGeom prst="rect">
            <a:avLst/>
          </a:prstGeom>
        </p:spPr>
      </p:pic>
      <p:sp>
        <p:nvSpPr>
          <p:cNvPr id="3" name="Rectangular Callout 2"/>
          <p:cNvSpPr/>
          <p:nvPr/>
        </p:nvSpPr>
        <p:spPr>
          <a:xfrm>
            <a:off x="5043055" y="1"/>
            <a:ext cx="2826327" cy="443344"/>
          </a:xfrm>
          <a:prstGeom prst="wedgeRect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1</a:t>
            </a:r>
            <a:r>
              <a:rPr lang="en-US" baseline="30000" dirty="0" smtClean="0"/>
              <a:t>st</a:t>
            </a:r>
            <a:r>
              <a:rPr lang="en-US" dirty="0" smtClean="0"/>
              <a:t> semester ADN- Spring entry roadmap</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62083821"/>
      </p:ext>
    </p:extLst>
  </p:cSld>
  <p:clrMapOvr>
    <a:masterClrMapping/>
  </p:clrMapOvr>
  <mc:AlternateContent xmlns:mc="http://schemas.openxmlformats.org/markup-compatibility/2006">
    <mc:Choice xmlns:p14="http://schemas.microsoft.com/office/powerpoint/2010/main" Requires="p14">
      <p:transition spd="slow" p14:dur="2000" advTm="50888"/>
    </mc:Choice>
    <mc:Fallback>
      <p:transition spd="slow" advTm="50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C4FF98881F5594FAE6728CDF4F8A5E3" ma:contentTypeVersion="15" ma:contentTypeDescription="Create a new document." ma:contentTypeScope="" ma:versionID="14091bbe4b12d566a401995c61dc57cc">
  <xsd:schema xmlns:xsd="http://www.w3.org/2001/XMLSchema" xmlns:xs="http://www.w3.org/2001/XMLSchema" xmlns:p="http://schemas.microsoft.com/office/2006/metadata/properties" xmlns:ns1="http://schemas.microsoft.com/sharepoint/v3" xmlns:ns3="0fc1d728-e6a7-4532-9964-0b6f8f7e4d34" xmlns:ns4="2717a95e-ce18-4f6f-8539-e8ba42d6c475" targetNamespace="http://schemas.microsoft.com/office/2006/metadata/properties" ma:root="true" ma:fieldsID="0c2e4010f883d9421dccd487250ac887" ns1:_="" ns3:_="" ns4:_="">
    <xsd:import namespace="http://schemas.microsoft.com/sharepoint/v3"/>
    <xsd:import namespace="0fc1d728-e6a7-4532-9964-0b6f8f7e4d34"/>
    <xsd:import namespace="2717a95e-ce18-4f6f-8539-e8ba42d6c475"/>
    <xsd:element name="properties">
      <xsd:complexType>
        <xsd:sequence>
          <xsd:element name="documentManagement">
            <xsd:complexType>
              <xsd:all>
                <xsd:element ref="ns1:_ip_UnifiedCompliancePolicyProperties" minOccurs="0"/>
                <xsd:element ref="ns1:_ip_UnifiedCompliancePolicyUIAction" minOccurs="0"/>
                <xsd:element ref="ns3:MediaServiceMetadata" minOccurs="0"/>
                <xsd:element ref="ns3:MediaServiceFastMetadata" minOccurs="0"/>
                <xsd:element ref="ns3:MediaServiceAutoTags" minOccurs="0"/>
                <xsd:element ref="ns3:MediaServiceOCR" minOccurs="0"/>
                <xsd:element ref="ns3:MediaServiceAutoKeyPoints" minOccurs="0"/>
                <xsd:element ref="ns3:MediaServiceKeyPoints" minOccurs="0"/>
                <xsd:element ref="ns3:MediaServiceGenerationTime" minOccurs="0"/>
                <xsd:element ref="ns3:MediaServiceEventHashCode" minOccurs="0"/>
                <xsd:element ref="ns3:MediaServiceDateTaken"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fc1d728-e6a7-4532-9964-0b6f8f7e4d3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717a95e-ce18-4f6f-8539-e8ba42d6c475"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SharingHintHash" ma:index="2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14F4020-7DA8-443C-A343-4D1E6ED4E64C}">
  <ds:schemaRefs>
    <ds:schemaRef ds:uri="0fc1d728-e6a7-4532-9964-0b6f8f7e4d34"/>
    <ds:schemaRef ds:uri="2717a95e-ce18-4f6f-8539-e8ba42d6c475"/>
    <ds:schemaRef ds:uri="http://purl.org/dc/dcmitype/"/>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http://purl.org/dc/terms/"/>
    <ds:schemaRef ds:uri="http://schemas.microsoft.com/office/infopath/2007/PartnerControls"/>
    <ds:schemaRef ds:uri="http://schemas.microsoft.com/sharepoint/v3"/>
    <ds:schemaRef ds:uri="http://www.w3.org/XML/1998/namespace"/>
  </ds:schemaRefs>
</ds:datastoreItem>
</file>

<file path=customXml/itemProps2.xml><?xml version="1.0" encoding="utf-8"?>
<ds:datastoreItem xmlns:ds="http://schemas.openxmlformats.org/officeDocument/2006/customXml" ds:itemID="{CF28EC70-524E-4522-BCA3-1CA9DFC6F2C3}">
  <ds:schemaRefs>
    <ds:schemaRef ds:uri="http://schemas.microsoft.com/sharepoint/v3/contenttype/forms"/>
  </ds:schemaRefs>
</ds:datastoreItem>
</file>

<file path=customXml/itemProps3.xml><?xml version="1.0" encoding="utf-8"?>
<ds:datastoreItem xmlns:ds="http://schemas.openxmlformats.org/officeDocument/2006/customXml" ds:itemID="{2D7789F7-AD4F-447A-A0AE-1B5D6A107F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fc1d728-e6a7-4532-9964-0b6f8f7e4d34"/>
    <ds:schemaRef ds:uri="2717a95e-ce18-4f6f-8539-e8ba42d6c47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TM10001114[[fn=Gallery]]</Template>
  <TotalTime>356</TotalTime>
  <Words>876</Words>
  <Application>Microsoft Office PowerPoint</Application>
  <PresentationFormat>Widescreen</PresentationFormat>
  <Paragraphs>59</Paragraphs>
  <Slides>11</Slides>
  <Notes>0</Notes>
  <HiddenSlides>0</HiddenSlides>
  <MMClips>9</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Gill Sans MT</vt:lpstr>
      <vt:lpstr>Gallery</vt:lpstr>
      <vt:lpstr>Sequential Enrollment Pathway (SEP)</vt:lpstr>
      <vt:lpstr>Sequential Enrollment </vt:lpstr>
      <vt:lpstr>Why Sequential enrollment?</vt:lpstr>
      <vt:lpstr>Student testimony  Marlyn Diaz, cohort A sequential enrollment pathway </vt:lpstr>
      <vt:lpstr>PowerPoint Presentation</vt:lpstr>
      <vt:lpstr>Eligibility requirements</vt:lpstr>
      <vt:lpstr>ADN-BSN GE Certification Form</vt:lpstr>
      <vt:lpstr>PowerPoint Presentation</vt:lpstr>
      <vt:lpstr>PowerPoint Presentation</vt:lpstr>
      <vt:lpstr>How to Apply</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Sequential Enrollment Pathway</dc:title>
  <dc:creator>Daisy Ramirez Meza</dc:creator>
  <cp:lastModifiedBy>Daisy Ramirez Meza</cp:lastModifiedBy>
  <cp:revision>20</cp:revision>
  <dcterms:created xsi:type="dcterms:W3CDTF">2020-10-06T15:40:32Z</dcterms:created>
  <dcterms:modified xsi:type="dcterms:W3CDTF">2020-10-23T00:51:18Z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0x010100FC4FF98881F5594FAE6728CDF4F8A5E3</vt:lpwstr>
  </property>
</Properties>
</file>